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key" charset="1" panose="00000000000000000000"/>
      <p:regular r:id="rId25"/>
    </p:embeddedFont>
    <p:embeddedFont>
      <p:font typeface="Poppins" charset="1" panose="000005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 Bold Italics" charset="1" panose="00000800000000000000"/>
      <p:regular r:id="rId28"/>
    </p:embeddedFont>
    <p:embeddedFont>
      <p:font typeface="Poppins Italics" charset="1" panose="00000500000000000000"/>
      <p:regular r:id="rId29"/>
    </p:embeddedFont>
    <p:embeddedFont>
      <p:font typeface="Bright Retro" charset="1" panose="00000000000000000000"/>
      <p:regular r:id="rId30"/>
    </p:embeddedFont>
    <p:embeddedFont>
      <p:font typeface="Agrandir Narrow" charset="1" panose="00000506000000000000"/>
      <p:regular r:id="rId31"/>
    </p:embeddedFont>
    <p:embeddedFont>
      <p:font typeface="Agrandir Narrow Bold" charset="1" panose="00000806000000000000"/>
      <p:regular r:id="rId32"/>
    </p:embeddedFont>
    <p:embeddedFont>
      <p:font typeface="Agrandir Narrow Bold Italics" charset="1" panose="00000806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VAGG6Bgz35I.mp4" Type="http://schemas.openxmlformats.org/officeDocument/2006/relationships/video"/><Relationship Id="rId4" Target="../media/VAGG6Bgz35I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510654" y="3737754"/>
            <a:ext cx="5627287" cy="7756912"/>
          </a:xfrm>
          <a:custGeom>
            <a:avLst/>
            <a:gdLst/>
            <a:ahLst/>
            <a:cxnLst/>
            <a:rect r="r" b="b" t="t" l="l"/>
            <a:pathLst>
              <a:path h="7756912" w="5627287">
                <a:moveTo>
                  <a:pt x="0" y="0"/>
                </a:moveTo>
                <a:lnTo>
                  <a:pt x="5627287" y="0"/>
                </a:lnTo>
                <a:lnTo>
                  <a:pt x="5627287" y="7756912"/>
                </a:lnTo>
                <a:lnTo>
                  <a:pt x="0" y="7756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16586" y="3737754"/>
            <a:ext cx="4824856" cy="7625491"/>
          </a:xfrm>
          <a:custGeom>
            <a:avLst/>
            <a:gdLst/>
            <a:ahLst/>
            <a:cxnLst/>
            <a:rect r="r" b="b" t="t" l="l"/>
            <a:pathLst>
              <a:path h="7625491" w="4824856">
                <a:moveTo>
                  <a:pt x="0" y="0"/>
                </a:moveTo>
                <a:lnTo>
                  <a:pt x="4824856" y="0"/>
                </a:lnTo>
                <a:lnTo>
                  <a:pt x="4824856" y="7625491"/>
                </a:lnTo>
                <a:lnTo>
                  <a:pt x="0" y="7625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36582" y="1200150"/>
            <a:ext cx="9014836" cy="6686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0"/>
              </a:lnSpc>
            </a:pPr>
            <a:r>
              <a:rPr lang="en-US" sz="18000">
                <a:solidFill>
                  <a:srgbClr val="000000"/>
                </a:solidFill>
                <a:latin typeface="Monkey"/>
              </a:rPr>
              <a:t>PRESENT</a:t>
            </a:r>
          </a:p>
          <a:p>
            <a:pPr algn="ctr">
              <a:lnSpc>
                <a:spcPts val="16200"/>
              </a:lnSpc>
            </a:pPr>
            <a:r>
              <a:rPr lang="en-US" sz="18000">
                <a:solidFill>
                  <a:srgbClr val="000000"/>
                </a:solidFill>
                <a:latin typeface="Monkey"/>
              </a:rPr>
              <a:t>SIMPLE</a:t>
            </a:r>
          </a:p>
          <a:p>
            <a:pPr algn="ctr">
              <a:lnSpc>
                <a:spcPts val="16200"/>
              </a:lnSpc>
            </a:pPr>
            <a:r>
              <a:rPr lang="en-US" sz="18000">
                <a:solidFill>
                  <a:srgbClr val="000000"/>
                </a:solidFill>
                <a:latin typeface="Monkey"/>
              </a:rPr>
              <a:t>TENSE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85162" y="7962900"/>
            <a:ext cx="11917675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GRAMMAR PRESENTATION BY MR. STEFANO</a:t>
            </a:r>
          </a:p>
          <a:p>
            <a:pPr algn="ctr">
              <a:lnSpc>
                <a:spcPts val="359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925215" y="8729224"/>
            <a:ext cx="6361275" cy="341919"/>
          </a:xfrm>
          <a:custGeom>
            <a:avLst/>
            <a:gdLst/>
            <a:ahLst/>
            <a:cxnLst/>
            <a:rect r="r" b="b" t="t" l="l"/>
            <a:pathLst>
              <a:path h="341919" w="6361275">
                <a:moveTo>
                  <a:pt x="0" y="0"/>
                </a:moveTo>
                <a:lnTo>
                  <a:pt x="6361275" y="0"/>
                </a:lnTo>
                <a:lnTo>
                  <a:pt x="6361275" y="341918"/>
                </a:lnTo>
                <a:lnTo>
                  <a:pt x="0" y="341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939382"/>
            <a:ext cx="16230600" cy="526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Do 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I sleep?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Do 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you sleep?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Do 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we sleep?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Do 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they sleep?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EE4527"/>
                </a:solidFill>
                <a:latin typeface="Poppins Bold Italics"/>
              </a:rPr>
              <a:t>Does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 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he sleep?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EE4527"/>
                </a:solidFill>
                <a:latin typeface="Poppins Bold Italics"/>
              </a:rPr>
              <a:t>Does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 she sleep?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EE4527"/>
                </a:solidFill>
                <a:latin typeface="Poppins Bold Italics"/>
              </a:rPr>
              <a:t>Does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 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it sleep?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00078">
            <a:off x="2207510" y="4246309"/>
            <a:ext cx="2294362" cy="2223445"/>
          </a:xfrm>
          <a:custGeom>
            <a:avLst/>
            <a:gdLst/>
            <a:ahLst/>
            <a:cxnLst/>
            <a:rect r="r" b="b" t="t" l="l"/>
            <a:pathLst>
              <a:path h="2223445" w="2294362">
                <a:moveTo>
                  <a:pt x="0" y="0"/>
                </a:moveTo>
                <a:lnTo>
                  <a:pt x="2294361" y="0"/>
                </a:lnTo>
                <a:lnTo>
                  <a:pt x="2294361" y="2223445"/>
                </a:lnTo>
                <a:lnTo>
                  <a:pt x="0" y="222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355606" y="4299555"/>
            <a:ext cx="7149631" cy="6434668"/>
          </a:xfrm>
          <a:custGeom>
            <a:avLst/>
            <a:gdLst/>
            <a:ahLst/>
            <a:cxnLst/>
            <a:rect r="r" b="b" t="t" l="l"/>
            <a:pathLst>
              <a:path h="6434668" w="7149631">
                <a:moveTo>
                  <a:pt x="0" y="0"/>
                </a:moveTo>
                <a:lnTo>
                  <a:pt x="7149631" y="0"/>
                </a:lnTo>
                <a:lnTo>
                  <a:pt x="7149631" y="6434668"/>
                </a:lnTo>
                <a:lnTo>
                  <a:pt x="0" y="64346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14425"/>
            <a:ext cx="16230600" cy="142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FF914D"/>
                </a:solidFill>
                <a:latin typeface="Monkey"/>
              </a:rPr>
              <a:t>HOW TO FORM?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38403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We form Present Simple </a:t>
            </a:r>
            <a:r>
              <a:rPr lang="en-US" sz="3999">
                <a:solidFill>
                  <a:srgbClr val="000000"/>
                </a:solidFill>
                <a:latin typeface="Poppins Bold"/>
              </a:rPr>
              <a:t>Question</a:t>
            </a:r>
            <a:r>
              <a:rPr lang="en-US" sz="3999">
                <a:solidFill>
                  <a:srgbClr val="000000"/>
                </a:solidFill>
                <a:latin typeface="Poppins"/>
              </a:rPr>
              <a:t> like this: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8094" y="6383477"/>
            <a:ext cx="3453193" cy="2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3344">
                <a:solidFill>
                  <a:srgbClr val="000000"/>
                </a:solidFill>
                <a:latin typeface="Poppins"/>
              </a:rPr>
              <a:t>Third person</a:t>
            </a:r>
          </a:p>
          <a:p>
            <a:pPr algn="ctr">
              <a:lnSpc>
                <a:spcPts val="4314"/>
              </a:lnSpc>
            </a:pPr>
            <a:r>
              <a:rPr lang="en-US" sz="3344">
                <a:solidFill>
                  <a:srgbClr val="000000"/>
                </a:solidFill>
                <a:latin typeface="Poppins"/>
              </a:rPr>
              <a:t>singular subjects take</a:t>
            </a:r>
          </a:p>
          <a:p>
            <a:pPr algn="ctr">
              <a:lnSpc>
                <a:spcPts val="4314"/>
              </a:lnSpc>
            </a:pPr>
            <a:r>
              <a:rPr lang="en-US" sz="3344">
                <a:solidFill>
                  <a:srgbClr val="000000"/>
                </a:solidFill>
                <a:latin typeface="Poppins Bold"/>
              </a:rPr>
              <a:t>does</a:t>
            </a:r>
            <a:r>
              <a:rPr lang="en-US" sz="3344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618950" y="3462278"/>
            <a:ext cx="2987854" cy="160597"/>
          </a:xfrm>
          <a:custGeom>
            <a:avLst/>
            <a:gdLst/>
            <a:ahLst/>
            <a:cxnLst/>
            <a:rect r="r" b="b" t="t" l="l"/>
            <a:pathLst>
              <a:path h="160597" w="2987854">
                <a:moveTo>
                  <a:pt x="0" y="0"/>
                </a:moveTo>
                <a:lnTo>
                  <a:pt x="2987854" y="0"/>
                </a:lnTo>
                <a:lnTo>
                  <a:pt x="2987854" y="160597"/>
                </a:lnTo>
                <a:lnTo>
                  <a:pt x="0" y="16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169349" y="3490853"/>
            <a:ext cx="3949303" cy="201055"/>
          </a:xfrm>
          <a:custGeom>
            <a:avLst/>
            <a:gdLst/>
            <a:ahLst/>
            <a:cxnLst/>
            <a:rect r="r" b="b" t="t" l="l"/>
            <a:pathLst>
              <a:path h="201055" w="3949303">
                <a:moveTo>
                  <a:pt x="0" y="0"/>
                </a:moveTo>
                <a:lnTo>
                  <a:pt x="3949302" y="0"/>
                </a:lnTo>
                <a:lnTo>
                  <a:pt x="3949302" y="201055"/>
                </a:lnTo>
                <a:lnTo>
                  <a:pt x="0" y="201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81754" y="6874114"/>
            <a:ext cx="2453917" cy="4114800"/>
          </a:xfrm>
          <a:custGeom>
            <a:avLst/>
            <a:gdLst/>
            <a:ahLst/>
            <a:cxnLst/>
            <a:rect r="r" b="b" t="t" l="l"/>
            <a:pathLst>
              <a:path h="4114800" w="2453917">
                <a:moveTo>
                  <a:pt x="0" y="0"/>
                </a:moveTo>
                <a:lnTo>
                  <a:pt x="2453917" y="0"/>
                </a:lnTo>
                <a:lnTo>
                  <a:pt x="24539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42848" y="6874114"/>
            <a:ext cx="2872879" cy="4114800"/>
          </a:xfrm>
          <a:custGeom>
            <a:avLst/>
            <a:gdLst/>
            <a:ahLst/>
            <a:cxnLst/>
            <a:rect r="r" b="b" t="t" l="l"/>
            <a:pathLst>
              <a:path h="4114800" w="2872879">
                <a:moveTo>
                  <a:pt x="0" y="0"/>
                </a:moveTo>
                <a:lnTo>
                  <a:pt x="2872878" y="0"/>
                </a:lnTo>
                <a:lnTo>
                  <a:pt x="28728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140439"/>
            <a:ext cx="756002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Positive 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Short Answers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14425"/>
            <a:ext cx="16230600" cy="142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FF914D"/>
                </a:solidFill>
                <a:latin typeface="Monkey"/>
              </a:rPr>
              <a:t>HOW TO FORM?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938403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We form </a:t>
            </a:r>
            <a:r>
              <a:rPr lang="en-US" sz="3999">
                <a:solidFill>
                  <a:srgbClr val="000000"/>
                </a:solidFill>
                <a:latin typeface="Poppins Bold"/>
              </a:rPr>
              <a:t>short answers</a:t>
            </a:r>
            <a:r>
              <a:rPr lang="en-US" sz="3999">
                <a:solidFill>
                  <a:srgbClr val="000000"/>
                </a:solidFill>
                <a:latin typeface="Poppins"/>
              </a:rPr>
              <a:t> like this: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054839"/>
            <a:ext cx="7560026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Yes, I / you / we / they </a:t>
            </a:r>
            <a:r>
              <a:rPr lang="en-US" sz="3999">
                <a:solidFill>
                  <a:srgbClr val="EC6648"/>
                </a:solidFill>
                <a:latin typeface="Poppins Bold Italics"/>
              </a:rPr>
              <a:t>do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Yes, he / she / it </a:t>
            </a:r>
            <a:r>
              <a:rPr lang="en-US" sz="3999">
                <a:solidFill>
                  <a:srgbClr val="EC6648"/>
                </a:solidFill>
                <a:latin typeface="Poppins Bold Italics"/>
              </a:rPr>
              <a:t>does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99274" y="4140439"/>
            <a:ext cx="7560026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Negative 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Short Answers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99274" y="5054839"/>
            <a:ext cx="7560026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No, I / you / we / they </a:t>
            </a:r>
            <a:r>
              <a:rPr lang="en-US" sz="3999">
                <a:solidFill>
                  <a:srgbClr val="EC6648"/>
                </a:solidFill>
                <a:latin typeface="Poppins Bold Italics"/>
              </a:rPr>
              <a:t>don't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No, he / she / it </a:t>
            </a:r>
            <a:r>
              <a:rPr lang="en-US" sz="3999">
                <a:solidFill>
                  <a:srgbClr val="EC6648"/>
                </a:solidFill>
                <a:latin typeface="Poppins Bold Italics"/>
              </a:rPr>
              <a:t>doesn't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.</a:t>
            </a:r>
          </a:p>
        </p:txBody>
      </p:sp>
      <p:sp>
        <p:nvSpPr>
          <p:cNvPr name="AutoShape 14" id="14"/>
          <p:cNvSpPr/>
          <p:nvPr/>
        </p:nvSpPr>
        <p:spPr>
          <a:xfrm rot="5400000">
            <a:off x="6642220" y="6737470"/>
            <a:ext cx="4965461" cy="0"/>
          </a:xfrm>
          <a:prstGeom prst="line">
            <a:avLst/>
          </a:prstGeom>
          <a:ln cap="flat" w="76200">
            <a:solidFill>
              <a:srgbClr val="FFBD59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4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910" y="-2612470"/>
            <a:ext cx="24141820" cy="7826459"/>
            <a:chOff x="0" y="0"/>
            <a:chExt cx="32189093" cy="10435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764939" y="3350721"/>
            <a:ext cx="5362580" cy="1122495"/>
            <a:chOff x="0" y="0"/>
            <a:chExt cx="1412367" cy="2956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2926910" y="5073011"/>
            <a:ext cx="24141820" cy="7826459"/>
            <a:chOff x="0" y="0"/>
            <a:chExt cx="32189093" cy="104352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-16780">
            <a:off x="6223567" y="1042948"/>
            <a:ext cx="5840866" cy="1158425"/>
            <a:chOff x="0" y="0"/>
            <a:chExt cx="1951085" cy="3869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1085" cy="386961"/>
            </a:xfrm>
            <a:custGeom>
              <a:avLst/>
              <a:gdLst/>
              <a:ahLst/>
              <a:cxnLst/>
              <a:rect r="r" b="b" t="t" l="l"/>
              <a:pathLst>
                <a:path h="386961" w="1951085">
                  <a:moveTo>
                    <a:pt x="0" y="0"/>
                  </a:moveTo>
                  <a:lnTo>
                    <a:pt x="1951085" y="0"/>
                  </a:lnTo>
                  <a:lnTo>
                    <a:pt x="1951085" y="386961"/>
                  </a:lnTo>
                  <a:lnTo>
                    <a:pt x="0" y="386961"/>
                  </a:lnTo>
                  <a:close/>
                </a:path>
              </a:pathLst>
            </a:custGeom>
            <a:solidFill>
              <a:srgbClr val="FFDA8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51085" cy="425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-6165">
            <a:off x="6832988" y="800603"/>
            <a:ext cx="4622025" cy="148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41"/>
              </a:lnSpc>
            </a:pPr>
            <a:r>
              <a:rPr lang="en-US" sz="8672">
                <a:solidFill>
                  <a:srgbClr val="000000"/>
                </a:solidFill>
                <a:latin typeface="Bright Retro"/>
              </a:rPr>
              <a:t>Exercises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255873" y="2922595"/>
            <a:ext cx="5362580" cy="6335705"/>
            <a:chOff x="0" y="0"/>
            <a:chExt cx="1412367" cy="16686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12367" cy="1668663"/>
            </a:xfrm>
            <a:custGeom>
              <a:avLst/>
              <a:gdLst/>
              <a:ahLst/>
              <a:cxnLst/>
              <a:rect r="r" b="b" t="t" l="l"/>
              <a:pathLst>
                <a:path h="1668663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1668663"/>
                  </a:lnTo>
                  <a:lnTo>
                    <a:pt x="0" y="1668663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412367" cy="1706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160481" y="2810914"/>
            <a:ext cx="5362580" cy="6335705"/>
            <a:chOff x="0" y="0"/>
            <a:chExt cx="1412367" cy="16686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12367" cy="1668663"/>
            </a:xfrm>
            <a:custGeom>
              <a:avLst/>
              <a:gdLst/>
              <a:ahLst/>
              <a:cxnLst/>
              <a:rect r="r" b="b" t="t" l="l"/>
              <a:pathLst>
                <a:path h="1668663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1668663"/>
                  </a:lnTo>
                  <a:lnTo>
                    <a:pt x="0" y="166866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12367" cy="1706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90651" y="3268622"/>
            <a:ext cx="5362580" cy="1122495"/>
            <a:chOff x="0" y="0"/>
            <a:chExt cx="1412367" cy="29563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690651" y="3402831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Start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764939" y="4828140"/>
            <a:ext cx="5362580" cy="1122495"/>
            <a:chOff x="0" y="0"/>
            <a:chExt cx="1412367" cy="29563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690651" y="4746041"/>
            <a:ext cx="5362580" cy="1122495"/>
            <a:chOff x="0" y="0"/>
            <a:chExt cx="1412367" cy="29563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764939" y="6308959"/>
            <a:ext cx="5362580" cy="1122495"/>
            <a:chOff x="0" y="0"/>
            <a:chExt cx="1412367" cy="29563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690651" y="6226860"/>
            <a:ext cx="5362580" cy="1122495"/>
            <a:chOff x="0" y="0"/>
            <a:chExt cx="1412367" cy="29563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764939" y="7789778"/>
            <a:ext cx="5362580" cy="1122495"/>
            <a:chOff x="0" y="0"/>
            <a:chExt cx="1412367" cy="29563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9690651" y="7707679"/>
            <a:ext cx="5362580" cy="1122495"/>
            <a:chOff x="0" y="0"/>
            <a:chExt cx="1412367" cy="29563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9764939" y="3402831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a)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690651" y="4880250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Starts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764939" y="4880250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b)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90651" y="6361069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See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764939" y="6361069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c)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690651" y="7841029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Enjoys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764939" y="7841029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d)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3494877" y="4374697"/>
            <a:ext cx="4693787" cy="275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Agrandir Narrow"/>
              </a:rPr>
              <a:t>Mechanics usually ____ work at nine o'clock.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4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910" y="5073011"/>
            <a:ext cx="24141820" cy="7826459"/>
            <a:chOff x="0" y="0"/>
            <a:chExt cx="32189093" cy="10435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926910" y="-2612470"/>
            <a:ext cx="24141820" cy="7826459"/>
            <a:chOff x="0" y="0"/>
            <a:chExt cx="32189093" cy="10435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969999" y="1854766"/>
            <a:ext cx="6437177" cy="1347429"/>
            <a:chOff x="0" y="0"/>
            <a:chExt cx="1412367" cy="2956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80824" y="1756214"/>
            <a:ext cx="6437177" cy="1347429"/>
            <a:chOff x="0" y="0"/>
            <a:chExt cx="1412367" cy="2956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D9FE9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69999" y="3628242"/>
            <a:ext cx="6437177" cy="1347429"/>
            <a:chOff x="0" y="0"/>
            <a:chExt cx="1412367" cy="2956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80824" y="3529690"/>
            <a:ext cx="6437177" cy="1347429"/>
            <a:chOff x="0" y="0"/>
            <a:chExt cx="1412367" cy="2956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69999" y="5405799"/>
            <a:ext cx="6437177" cy="1347429"/>
            <a:chOff x="0" y="0"/>
            <a:chExt cx="1412367" cy="29563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880824" y="5307248"/>
            <a:ext cx="6437177" cy="1347429"/>
            <a:chOff x="0" y="0"/>
            <a:chExt cx="1412367" cy="2956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969999" y="7183357"/>
            <a:ext cx="6437177" cy="1347429"/>
            <a:chOff x="0" y="0"/>
            <a:chExt cx="1412367" cy="2956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880824" y="7084805"/>
            <a:ext cx="6437177" cy="1347429"/>
            <a:chOff x="0" y="0"/>
            <a:chExt cx="1412367" cy="2956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880824" y="1911666"/>
            <a:ext cx="6437177" cy="83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 Italics"/>
              </a:rPr>
              <a:t>Start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69999" y="1911666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a)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880824" y="3685142"/>
            <a:ext cx="643717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"/>
              </a:rPr>
              <a:t>Starts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969999" y="3685142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b)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880824" y="5462699"/>
            <a:ext cx="643717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"/>
              </a:rPr>
              <a:t>See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69999" y="5462699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c)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880824" y="7239225"/>
            <a:ext cx="643717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"/>
              </a:rPr>
              <a:t>Enjoys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969999" y="7239225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d)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FE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910" y="-2612470"/>
            <a:ext cx="24141820" cy="7826459"/>
            <a:chOff x="0" y="0"/>
            <a:chExt cx="32189093" cy="10435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926910" y="5073011"/>
            <a:ext cx="24141820" cy="7826459"/>
            <a:chOff x="0" y="0"/>
            <a:chExt cx="32189093" cy="10435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764939" y="2459614"/>
            <a:ext cx="5362580" cy="1122495"/>
            <a:chOff x="0" y="0"/>
            <a:chExt cx="1412367" cy="2956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55873" y="2031487"/>
            <a:ext cx="5362580" cy="6335705"/>
            <a:chOff x="0" y="0"/>
            <a:chExt cx="1412367" cy="1668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2367" cy="1668663"/>
            </a:xfrm>
            <a:custGeom>
              <a:avLst/>
              <a:gdLst/>
              <a:ahLst/>
              <a:cxnLst/>
              <a:rect r="r" b="b" t="t" l="l"/>
              <a:pathLst>
                <a:path h="1668663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1668663"/>
                  </a:lnTo>
                  <a:lnTo>
                    <a:pt x="0" y="1668663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2367" cy="1706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60481" y="1919807"/>
            <a:ext cx="5362580" cy="6335705"/>
            <a:chOff x="0" y="0"/>
            <a:chExt cx="1412367" cy="16686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2367" cy="1668663"/>
            </a:xfrm>
            <a:custGeom>
              <a:avLst/>
              <a:gdLst/>
              <a:ahLst/>
              <a:cxnLst/>
              <a:rect r="r" b="b" t="t" l="l"/>
              <a:pathLst>
                <a:path h="1668663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1668663"/>
                  </a:lnTo>
                  <a:lnTo>
                    <a:pt x="0" y="166866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12367" cy="1706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90651" y="2377514"/>
            <a:ext cx="5362580" cy="1122495"/>
            <a:chOff x="0" y="0"/>
            <a:chExt cx="1412367" cy="2956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690651" y="2511724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Open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764939" y="3937033"/>
            <a:ext cx="5362580" cy="1122495"/>
            <a:chOff x="0" y="0"/>
            <a:chExt cx="1412367" cy="29563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690651" y="3854934"/>
            <a:ext cx="5362580" cy="1122495"/>
            <a:chOff x="0" y="0"/>
            <a:chExt cx="1412367" cy="2956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764939" y="5417852"/>
            <a:ext cx="5362580" cy="1122495"/>
            <a:chOff x="0" y="0"/>
            <a:chExt cx="1412367" cy="29563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690651" y="5335753"/>
            <a:ext cx="5362580" cy="1122495"/>
            <a:chOff x="0" y="0"/>
            <a:chExt cx="1412367" cy="29563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764939" y="6898671"/>
            <a:ext cx="5362580" cy="1122495"/>
            <a:chOff x="0" y="0"/>
            <a:chExt cx="1412367" cy="29563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690651" y="6816572"/>
            <a:ext cx="5362580" cy="1122495"/>
            <a:chOff x="0" y="0"/>
            <a:chExt cx="1412367" cy="29563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764939" y="2511724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a)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90651" y="3989143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Starts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64939" y="3989143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b)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90651" y="5469962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Opens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64939" y="5469962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c)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690651" y="6949922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Opened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764939" y="6949922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d)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494877" y="3277238"/>
            <a:ext cx="4693787" cy="364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Agrandir Narrow"/>
              </a:rPr>
              <a:t>The village bank ____ at eight o'clock in the morning.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FE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910" y="-2612470"/>
            <a:ext cx="24141820" cy="7826459"/>
            <a:chOff x="0" y="0"/>
            <a:chExt cx="32189093" cy="10435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926910" y="5073011"/>
            <a:ext cx="24141820" cy="7826459"/>
            <a:chOff x="0" y="0"/>
            <a:chExt cx="32189093" cy="10435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969999" y="1854766"/>
            <a:ext cx="6437177" cy="1347429"/>
            <a:chOff x="0" y="0"/>
            <a:chExt cx="1412367" cy="2956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80824" y="1756214"/>
            <a:ext cx="6437177" cy="1347429"/>
            <a:chOff x="0" y="0"/>
            <a:chExt cx="1412367" cy="2956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69999" y="3628242"/>
            <a:ext cx="6437177" cy="1347429"/>
            <a:chOff x="0" y="0"/>
            <a:chExt cx="1412367" cy="2956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80824" y="3529690"/>
            <a:ext cx="6437177" cy="1347429"/>
            <a:chOff x="0" y="0"/>
            <a:chExt cx="1412367" cy="2956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69999" y="5405799"/>
            <a:ext cx="6437177" cy="1347429"/>
            <a:chOff x="0" y="0"/>
            <a:chExt cx="1412367" cy="29563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880824" y="5307248"/>
            <a:ext cx="6437177" cy="1347429"/>
            <a:chOff x="0" y="0"/>
            <a:chExt cx="1412367" cy="2956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E4EC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969999" y="7183357"/>
            <a:ext cx="6437177" cy="1347429"/>
            <a:chOff x="0" y="0"/>
            <a:chExt cx="1412367" cy="2956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880824" y="7084805"/>
            <a:ext cx="6437177" cy="1347429"/>
            <a:chOff x="0" y="0"/>
            <a:chExt cx="1412367" cy="2956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880824" y="1911666"/>
            <a:ext cx="643717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"/>
              </a:rPr>
              <a:t>Open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69999" y="1911666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a)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880824" y="3685142"/>
            <a:ext cx="643717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"/>
              </a:rPr>
              <a:t>Starts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969999" y="3685142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b)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880824" y="5462699"/>
            <a:ext cx="6437177" cy="83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 Italics"/>
              </a:rPr>
              <a:t>Opens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69999" y="5462699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c)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880824" y="7239225"/>
            <a:ext cx="643717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"/>
              </a:rPr>
              <a:t>Opened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969999" y="7239225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d)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B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910" y="-2612470"/>
            <a:ext cx="24141820" cy="7826459"/>
            <a:chOff x="0" y="0"/>
            <a:chExt cx="32189093" cy="10435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926910" y="5073011"/>
            <a:ext cx="24141820" cy="7826459"/>
            <a:chOff x="0" y="0"/>
            <a:chExt cx="32189093" cy="10435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764939" y="2459614"/>
            <a:ext cx="5362580" cy="1122495"/>
            <a:chOff x="0" y="0"/>
            <a:chExt cx="1412367" cy="2956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255873" y="2031487"/>
            <a:ext cx="5362580" cy="6335705"/>
            <a:chOff x="0" y="0"/>
            <a:chExt cx="1412367" cy="16686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2367" cy="1668663"/>
            </a:xfrm>
            <a:custGeom>
              <a:avLst/>
              <a:gdLst/>
              <a:ahLst/>
              <a:cxnLst/>
              <a:rect r="r" b="b" t="t" l="l"/>
              <a:pathLst>
                <a:path h="1668663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1668663"/>
                  </a:lnTo>
                  <a:lnTo>
                    <a:pt x="0" y="1668663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2367" cy="1706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160481" y="1919807"/>
            <a:ext cx="5362580" cy="6335705"/>
            <a:chOff x="0" y="0"/>
            <a:chExt cx="1412367" cy="16686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2367" cy="1668663"/>
            </a:xfrm>
            <a:custGeom>
              <a:avLst/>
              <a:gdLst/>
              <a:ahLst/>
              <a:cxnLst/>
              <a:rect r="r" b="b" t="t" l="l"/>
              <a:pathLst>
                <a:path h="1668663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1668663"/>
                  </a:lnTo>
                  <a:lnTo>
                    <a:pt x="0" y="1668663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12367" cy="17067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690651" y="2377514"/>
            <a:ext cx="5362580" cy="1122495"/>
            <a:chOff x="0" y="0"/>
            <a:chExt cx="1412367" cy="2956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690651" y="2511724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Like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9764939" y="3937033"/>
            <a:ext cx="5362580" cy="1122495"/>
            <a:chOff x="0" y="0"/>
            <a:chExt cx="1412367" cy="29563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690651" y="3854934"/>
            <a:ext cx="5362580" cy="1122495"/>
            <a:chOff x="0" y="0"/>
            <a:chExt cx="1412367" cy="2956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764939" y="5417852"/>
            <a:ext cx="5362580" cy="1122495"/>
            <a:chOff x="0" y="0"/>
            <a:chExt cx="1412367" cy="29563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690651" y="5335753"/>
            <a:ext cx="5362580" cy="1122495"/>
            <a:chOff x="0" y="0"/>
            <a:chExt cx="1412367" cy="29563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764939" y="6898671"/>
            <a:ext cx="5362580" cy="1122495"/>
            <a:chOff x="0" y="0"/>
            <a:chExt cx="1412367" cy="29563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690651" y="6816572"/>
            <a:ext cx="5362580" cy="1122495"/>
            <a:chOff x="0" y="0"/>
            <a:chExt cx="1412367" cy="29563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764939" y="2511724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a)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690651" y="3989143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Likes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64939" y="3989143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b)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690651" y="5469962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Liking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64939" y="5469962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c)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690651" y="6949922"/>
            <a:ext cx="53625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"/>
              </a:rPr>
              <a:t>Liked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764939" y="6949922"/>
            <a:ext cx="76046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Agrandir Narrow Bold"/>
              </a:rPr>
              <a:t>d)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3494877" y="3483590"/>
            <a:ext cx="4693787" cy="2759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0000"/>
                </a:solidFill>
                <a:latin typeface="Agrandir Narrow"/>
              </a:rPr>
              <a:t>Children usually ____ watching cartoons on TV.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FBA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26910" y="-2612470"/>
            <a:ext cx="24141820" cy="7826459"/>
            <a:chOff x="0" y="0"/>
            <a:chExt cx="32189093" cy="104352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2926910" y="5073011"/>
            <a:ext cx="24141820" cy="7826459"/>
            <a:chOff x="0" y="0"/>
            <a:chExt cx="32189093" cy="10435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525974" y="0"/>
              <a:ext cx="16663119" cy="10435278"/>
            </a:xfrm>
            <a:custGeom>
              <a:avLst/>
              <a:gdLst/>
              <a:ahLst/>
              <a:cxnLst/>
              <a:rect r="r" b="b" t="t" l="l"/>
              <a:pathLst>
                <a:path h="10435278" w="16663119">
                  <a:moveTo>
                    <a:pt x="0" y="0"/>
                  </a:moveTo>
                  <a:lnTo>
                    <a:pt x="16663119" y="0"/>
                  </a:lnTo>
                  <a:lnTo>
                    <a:pt x="16663119" y="10435278"/>
                  </a:lnTo>
                  <a:lnTo>
                    <a:pt x="0" y="10435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969999" y="1854766"/>
            <a:ext cx="6437177" cy="1347429"/>
            <a:chOff x="0" y="0"/>
            <a:chExt cx="1412367" cy="2956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80824" y="1756214"/>
            <a:ext cx="6437177" cy="1347429"/>
            <a:chOff x="0" y="0"/>
            <a:chExt cx="1412367" cy="2956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D9FE9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69999" y="3628242"/>
            <a:ext cx="6437177" cy="1347429"/>
            <a:chOff x="0" y="0"/>
            <a:chExt cx="1412367" cy="2956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80824" y="3529690"/>
            <a:ext cx="6437177" cy="1347429"/>
            <a:chOff x="0" y="0"/>
            <a:chExt cx="1412367" cy="2956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969999" y="5405799"/>
            <a:ext cx="6437177" cy="1347429"/>
            <a:chOff x="0" y="0"/>
            <a:chExt cx="1412367" cy="29563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880824" y="5307248"/>
            <a:ext cx="6437177" cy="1347429"/>
            <a:chOff x="0" y="0"/>
            <a:chExt cx="1412367" cy="29563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969999" y="7183357"/>
            <a:ext cx="6437177" cy="1347429"/>
            <a:chOff x="0" y="0"/>
            <a:chExt cx="1412367" cy="29563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00000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880824" y="7084805"/>
            <a:ext cx="6437177" cy="1347429"/>
            <a:chOff x="0" y="0"/>
            <a:chExt cx="1412367" cy="2956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12367" cy="295636"/>
            </a:xfrm>
            <a:custGeom>
              <a:avLst/>
              <a:gdLst/>
              <a:ahLst/>
              <a:cxnLst/>
              <a:rect r="r" b="b" t="t" l="l"/>
              <a:pathLst>
                <a:path h="295636" w="1412367">
                  <a:moveTo>
                    <a:pt x="0" y="0"/>
                  </a:moveTo>
                  <a:lnTo>
                    <a:pt x="1412367" y="0"/>
                  </a:lnTo>
                  <a:lnTo>
                    <a:pt x="1412367" y="295636"/>
                  </a:lnTo>
                  <a:lnTo>
                    <a:pt x="0" y="295636"/>
                  </a:ln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412367" cy="3337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880824" y="1911666"/>
            <a:ext cx="6437177" cy="83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 Italics"/>
              </a:rPr>
              <a:t>Like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969999" y="1911666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a)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880824" y="3685142"/>
            <a:ext cx="643717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"/>
              </a:rPr>
              <a:t>Likes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969999" y="3685142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b)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880824" y="5462699"/>
            <a:ext cx="643717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"/>
              </a:rPr>
              <a:t>Liking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69999" y="5462699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c)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880824" y="7239225"/>
            <a:ext cx="643717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"/>
              </a:rPr>
              <a:t>Liked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969999" y="7239225"/>
            <a:ext cx="912847" cy="83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1"/>
              </a:lnSpc>
            </a:pPr>
            <a:r>
              <a:rPr lang="en-US" sz="4201">
                <a:solidFill>
                  <a:srgbClr val="000000"/>
                </a:solidFill>
                <a:latin typeface="Agrandir Narrow Bold"/>
              </a:rPr>
              <a:t>d)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028700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510654" y="3737754"/>
            <a:ext cx="5627287" cy="7756912"/>
          </a:xfrm>
          <a:custGeom>
            <a:avLst/>
            <a:gdLst/>
            <a:ahLst/>
            <a:cxnLst/>
            <a:rect r="r" b="b" t="t" l="l"/>
            <a:pathLst>
              <a:path h="7756912" w="5627287">
                <a:moveTo>
                  <a:pt x="0" y="0"/>
                </a:moveTo>
                <a:lnTo>
                  <a:pt x="5627287" y="0"/>
                </a:lnTo>
                <a:lnTo>
                  <a:pt x="5627287" y="7756912"/>
                </a:lnTo>
                <a:lnTo>
                  <a:pt x="0" y="7756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16586" y="3737754"/>
            <a:ext cx="4824856" cy="7625491"/>
          </a:xfrm>
          <a:custGeom>
            <a:avLst/>
            <a:gdLst/>
            <a:ahLst/>
            <a:cxnLst/>
            <a:rect r="r" b="b" t="t" l="l"/>
            <a:pathLst>
              <a:path h="7625491" w="4824856">
                <a:moveTo>
                  <a:pt x="0" y="0"/>
                </a:moveTo>
                <a:lnTo>
                  <a:pt x="4824856" y="0"/>
                </a:lnTo>
                <a:lnTo>
                  <a:pt x="4824856" y="7625491"/>
                </a:lnTo>
                <a:lnTo>
                  <a:pt x="0" y="76254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070386" y="2825127"/>
            <a:ext cx="10147229" cy="462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0"/>
              </a:lnSpc>
            </a:pPr>
            <a:r>
              <a:rPr lang="en-US" sz="18000">
                <a:solidFill>
                  <a:srgbClr val="000000"/>
                </a:solidFill>
                <a:latin typeface="Monkey"/>
              </a:rPr>
              <a:t>THANK</a:t>
            </a:r>
          </a:p>
          <a:p>
            <a:pPr algn="ctr">
              <a:lnSpc>
                <a:spcPts val="16200"/>
              </a:lnSpc>
            </a:pPr>
            <a:r>
              <a:rPr lang="en-US" sz="18000">
                <a:solidFill>
                  <a:srgbClr val="000000"/>
                </a:solidFill>
                <a:latin typeface="Monkey"/>
              </a:rPr>
              <a:t>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169132" y="7241979"/>
            <a:ext cx="3949737" cy="212298"/>
          </a:xfrm>
          <a:custGeom>
            <a:avLst/>
            <a:gdLst/>
            <a:ahLst/>
            <a:cxnLst/>
            <a:rect r="r" b="b" t="t" l="l"/>
            <a:pathLst>
              <a:path h="212298" w="3949737">
                <a:moveTo>
                  <a:pt x="0" y="0"/>
                </a:moveTo>
                <a:lnTo>
                  <a:pt x="3949736" y="0"/>
                </a:lnTo>
                <a:lnTo>
                  <a:pt x="3949736" y="212298"/>
                </a:lnTo>
                <a:lnTo>
                  <a:pt x="0" y="212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94769" y="6534797"/>
            <a:ext cx="3541910" cy="3535470"/>
          </a:xfrm>
          <a:custGeom>
            <a:avLst/>
            <a:gdLst/>
            <a:ahLst/>
            <a:cxnLst/>
            <a:rect r="r" b="b" t="t" l="l"/>
            <a:pathLst>
              <a:path h="3535470" w="3541910">
                <a:moveTo>
                  <a:pt x="0" y="0"/>
                </a:moveTo>
                <a:lnTo>
                  <a:pt x="3541910" y="0"/>
                </a:lnTo>
                <a:lnTo>
                  <a:pt x="3541910" y="3535470"/>
                </a:lnTo>
                <a:lnTo>
                  <a:pt x="0" y="3535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0"/>
            <a:ext cx="3586163" cy="3462278"/>
          </a:xfrm>
          <a:custGeom>
            <a:avLst/>
            <a:gdLst/>
            <a:ahLst/>
            <a:cxnLst/>
            <a:rect r="r" b="b" t="t" l="l"/>
            <a:pathLst>
              <a:path h="3462278" w="3586163">
                <a:moveTo>
                  <a:pt x="0" y="0"/>
                </a:moveTo>
                <a:lnTo>
                  <a:pt x="3586163" y="0"/>
                </a:lnTo>
                <a:lnTo>
                  <a:pt x="3586163" y="3462278"/>
                </a:lnTo>
                <a:lnTo>
                  <a:pt x="0" y="34622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14425"/>
            <a:ext cx="16230600" cy="142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FF914D"/>
                </a:solidFill>
                <a:latin typeface="Monkey"/>
              </a:rPr>
              <a:t>WHEN TO USE?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93231" y="3824228"/>
            <a:ext cx="10701538" cy="107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universal facts</a:t>
            </a:r>
            <a:r>
              <a:rPr lang="en-US" sz="800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38403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We use Present Simple Tense to express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57089"/>
            <a:ext cx="1623060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Examples: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Two and two make four.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The Earth revolves around the Sun.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136543" y="4928099"/>
            <a:ext cx="8014914" cy="430802"/>
          </a:xfrm>
          <a:custGeom>
            <a:avLst/>
            <a:gdLst/>
            <a:ahLst/>
            <a:cxnLst/>
            <a:rect r="r" b="b" t="t" l="l"/>
            <a:pathLst>
              <a:path h="430802" w="8014914">
                <a:moveTo>
                  <a:pt x="0" y="0"/>
                </a:moveTo>
                <a:lnTo>
                  <a:pt x="8014914" y="0"/>
                </a:lnTo>
                <a:lnTo>
                  <a:pt x="8014914" y="430802"/>
                </a:lnTo>
                <a:lnTo>
                  <a:pt x="0" y="4308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E2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55288" y="4900554"/>
            <a:ext cx="11777424" cy="633037"/>
          </a:xfrm>
          <a:custGeom>
            <a:avLst/>
            <a:gdLst/>
            <a:ahLst/>
            <a:cxnLst/>
            <a:rect r="r" b="b" t="t" l="l"/>
            <a:pathLst>
              <a:path h="633037" w="11777424">
                <a:moveTo>
                  <a:pt x="0" y="0"/>
                </a:moveTo>
                <a:lnTo>
                  <a:pt x="11777424" y="0"/>
                </a:lnTo>
                <a:lnTo>
                  <a:pt x="11777424" y="633036"/>
                </a:lnTo>
                <a:lnTo>
                  <a:pt x="0" y="633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42653" y="3776603"/>
            <a:ext cx="2745347" cy="7190194"/>
          </a:xfrm>
          <a:custGeom>
            <a:avLst/>
            <a:gdLst/>
            <a:ahLst/>
            <a:cxnLst/>
            <a:rect r="r" b="b" t="t" l="l"/>
            <a:pathLst>
              <a:path h="7190194" w="2745347">
                <a:moveTo>
                  <a:pt x="0" y="0"/>
                </a:moveTo>
                <a:lnTo>
                  <a:pt x="2745347" y="0"/>
                </a:lnTo>
                <a:lnTo>
                  <a:pt x="2745347" y="7190194"/>
                </a:lnTo>
                <a:lnTo>
                  <a:pt x="0" y="7190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14425"/>
            <a:ext cx="16230600" cy="142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FF914D"/>
                </a:solidFill>
                <a:latin typeface="Monkey"/>
              </a:rPr>
              <a:t>WHEN TO USE?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24228"/>
            <a:ext cx="16230600" cy="107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permanent situations</a:t>
            </a:r>
            <a:r>
              <a:rPr lang="en-US" sz="800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38403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We use Present Simple Tense to express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57089"/>
            <a:ext cx="1623060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Examples: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I live in Nay Pyi Taw.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She works in a restaurant.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50286" y="4900554"/>
            <a:ext cx="10387428" cy="528815"/>
          </a:xfrm>
          <a:custGeom>
            <a:avLst/>
            <a:gdLst/>
            <a:ahLst/>
            <a:cxnLst/>
            <a:rect r="r" b="b" t="t" l="l"/>
            <a:pathLst>
              <a:path h="528815" w="10387428">
                <a:moveTo>
                  <a:pt x="0" y="0"/>
                </a:moveTo>
                <a:lnTo>
                  <a:pt x="10387428" y="0"/>
                </a:lnTo>
                <a:lnTo>
                  <a:pt x="10387428" y="528814"/>
                </a:lnTo>
                <a:lnTo>
                  <a:pt x="0" y="528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51849" y="4290953"/>
            <a:ext cx="3610879" cy="7410385"/>
          </a:xfrm>
          <a:custGeom>
            <a:avLst/>
            <a:gdLst/>
            <a:ahLst/>
            <a:cxnLst/>
            <a:rect r="r" b="b" t="t" l="l"/>
            <a:pathLst>
              <a:path h="7410385" w="3610879">
                <a:moveTo>
                  <a:pt x="0" y="0"/>
                </a:moveTo>
                <a:lnTo>
                  <a:pt x="3610878" y="0"/>
                </a:lnTo>
                <a:lnTo>
                  <a:pt x="3610878" y="7410385"/>
                </a:lnTo>
                <a:lnTo>
                  <a:pt x="0" y="74103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14425"/>
            <a:ext cx="16230600" cy="142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FF914D"/>
                </a:solidFill>
                <a:latin typeface="Monkey"/>
              </a:rPr>
              <a:t>WHEN TO USE?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24228"/>
            <a:ext cx="16230600" cy="107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habits </a:t>
            </a:r>
            <a:r>
              <a:rPr lang="en-US" sz="8000">
                <a:solidFill>
                  <a:srgbClr val="000000"/>
                </a:solidFill>
                <a:latin typeface="Poppins"/>
              </a:rPr>
              <a:t>and</a:t>
            </a:r>
            <a:r>
              <a:rPr lang="en-US" sz="8000">
                <a:solidFill>
                  <a:srgbClr val="000000"/>
                </a:solidFill>
                <a:latin typeface="Poppins Bold"/>
              </a:rPr>
              <a:t> routines</a:t>
            </a:r>
            <a:r>
              <a:rPr lang="en-US" sz="800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38403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We use Present Simple Tense to express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57089"/>
            <a:ext cx="1623060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Examples: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I play tennis at the weekend.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My dad washes his car every Sunday.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14230463" y="4492010"/>
            <a:ext cx="3836116" cy="7200900"/>
          </a:xfrm>
          <a:custGeom>
            <a:avLst/>
            <a:gdLst/>
            <a:ahLst/>
            <a:cxnLst/>
            <a:rect r="r" b="b" t="t" l="l"/>
            <a:pathLst>
              <a:path h="7200900" w="3836116">
                <a:moveTo>
                  <a:pt x="3836116" y="0"/>
                </a:moveTo>
                <a:lnTo>
                  <a:pt x="0" y="0"/>
                </a:lnTo>
                <a:lnTo>
                  <a:pt x="0" y="7200900"/>
                </a:lnTo>
                <a:lnTo>
                  <a:pt x="3836116" y="7200900"/>
                </a:lnTo>
                <a:lnTo>
                  <a:pt x="383611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933900">
            <a:off x="402594" y="4474660"/>
            <a:ext cx="3999557" cy="2886953"/>
          </a:xfrm>
          <a:custGeom>
            <a:avLst/>
            <a:gdLst/>
            <a:ahLst/>
            <a:cxnLst/>
            <a:rect r="r" b="b" t="t" l="l"/>
            <a:pathLst>
              <a:path h="2886953" w="3999557">
                <a:moveTo>
                  <a:pt x="0" y="0"/>
                </a:moveTo>
                <a:lnTo>
                  <a:pt x="3999557" y="0"/>
                </a:lnTo>
                <a:lnTo>
                  <a:pt x="3999557" y="2886954"/>
                </a:lnTo>
                <a:lnTo>
                  <a:pt x="0" y="2886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66310">
            <a:off x="4469887" y="4830381"/>
            <a:ext cx="9348225" cy="747858"/>
          </a:xfrm>
          <a:custGeom>
            <a:avLst/>
            <a:gdLst/>
            <a:ahLst/>
            <a:cxnLst/>
            <a:rect r="r" b="b" t="t" l="l"/>
            <a:pathLst>
              <a:path h="747858" w="9348225">
                <a:moveTo>
                  <a:pt x="0" y="0"/>
                </a:moveTo>
                <a:lnTo>
                  <a:pt x="9348226" y="0"/>
                </a:lnTo>
                <a:lnTo>
                  <a:pt x="9348226" y="747858"/>
                </a:lnTo>
                <a:lnTo>
                  <a:pt x="0" y="747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14425"/>
            <a:ext cx="16230600" cy="142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FF914D"/>
                </a:solidFill>
                <a:latin typeface="Monkey"/>
              </a:rPr>
              <a:t>WHEN TO USE?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824228"/>
            <a:ext cx="16230600" cy="107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short actions now</a:t>
            </a:r>
            <a:r>
              <a:rPr lang="en-US" sz="800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938403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We use Present Simple Tense to express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157089"/>
            <a:ext cx="1623060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Examples: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Now I understand why.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He hits the ball hard!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E2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505591" y="4900554"/>
            <a:ext cx="9276817" cy="472274"/>
          </a:xfrm>
          <a:custGeom>
            <a:avLst/>
            <a:gdLst/>
            <a:ahLst/>
            <a:cxnLst/>
            <a:rect r="r" b="b" t="t" l="l"/>
            <a:pathLst>
              <a:path h="472274" w="9276817">
                <a:moveTo>
                  <a:pt x="0" y="0"/>
                </a:moveTo>
                <a:lnTo>
                  <a:pt x="9276818" y="0"/>
                </a:lnTo>
                <a:lnTo>
                  <a:pt x="9276818" y="472274"/>
                </a:lnTo>
                <a:lnTo>
                  <a:pt x="0" y="47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064707" y="5687153"/>
            <a:ext cx="4888973" cy="1350579"/>
          </a:xfrm>
          <a:custGeom>
            <a:avLst/>
            <a:gdLst/>
            <a:ahLst/>
            <a:cxnLst/>
            <a:rect r="r" b="b" t="t" l="l"/>
            <a:pathLst>
              <a:path h="1350579" w="4888973">
                <a:moveTo>
                  <a:pt x="0" y="0"/>
                </a:moveTo>
                <a:lnTo>
                  <a:pt x="4888973" y="0"/>
                </a:lnTo>
                <a:lnTo>
                  <a:pt x="4888973" y="1350579"/>
                </a:lnTo>
                <a:lnTo>
                  <a:pt x="0" y="1350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14425"/>
            <a:ext cx="16230600" cy="142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FF914D"/>
                </a:solidFill>
                <a:latin typeface="Monkey"/>
              </a:rPr>
              <a:t>WHEN TO USE?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24228"/>
            <a:ext cx="16230600" cy="107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future timetables</a:t>
            </a:r>
            <a:r>
              <a:rPr lang="en-US" sz="8000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38403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We use Present Simple Tense to express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57089"/>
            <a:ext cx="16230600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Examples: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The train leaves at 11 am.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What time does the plane arrive?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30945" y="4900554"/>
            <a:ext cx="11226111" cy="603403"/>
          </a:xfrm>
          <a:custGeom>
            <a:avLst/>
            <a:gdLst/>
            <a:ahLst/>
            <a:cxnLst/>
            <a:rect r="r" b="b" t="t" l="l"/>
            <a:pathLst>
              <a:path h="603403" w="11226111">
                <a:moveTo>
                  <a:pt x="0" y="0"/>
                </a:moveTo>
                <a:lnTo>
                  <a:pt x="11226110" y="0"/>
                </a:lnTo>
                <a:lnTo>
                  <a:pt x="11226110" y="603403"/>
                </a:lnTo>
                <a:lnTo>
                  <a:pt x="0" y="603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9550" y="4341764"/>
            <a:ext cx="2927130" cy="6764376"/>
          </a:xfrm>
          <a:custGeom>
            <a:avLst/>
            <a:gdLst/>
            <a:ahLst/>
            <a:cxnLst/>
            <a:rect r="r" b="b" t="t" l="l"/>
            <a:pathLst>
              <a:path h="6764376" w="2927130">
                <a:moveTo>
                  <a:pt x="0" y="0"/>
                </a:moveTo>
                <a:lnTo>
                  <a:pt x="2927130" y="0"/>
                </a:lnTo>
                <a:lnTo>
                  <a:pt x="2927130" y="6764376"/>
                </a:lnTo>
                <a:lnTo>
                  <a:pt x="0" y="6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14425"/>
            <a:ext cx="16230600" cy="142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FF914D"/>
                </a:solidFill>
                <a:latin typeface="Monkey"/>
              </a:rPr>
              <a:t>WHEN TO USE?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24228"/>
            <a:ext cx="16230600" cy="1076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future </a:t>
            </a:r>
            <a:r>
              <a:rPr lang="en-US" sz="8000">
                <a:solidFill>
                  <a:srgbClr val="000000"/>
                </a:solidFill>
                <a:latin typeface="Poppins"/>
              </a:rPr>
              <a:t>in time clauses.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38403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We use Present Simple Tense to express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57089"/>
            <a:ext cx="16230600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Examples: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She won't go out until it stops raining.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 Bold Italics"/>
              </a:rPr>
              <a:t>We'll play a game after I teach you this.</a:t>
            </a:r>
          </a:p>
          <a:p>
            <a:pPr algn="ctr">
              <a:lnSpc>
                <a:spcPts val="3599"/>
              </a:lnSpc>
            </a:pPr>
          </a:p>
          <a:p>
            <a:pPr algn="ctr">
              <a:lnSpc>
                <a:spcPts val="359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69977" y="4731596"/>
            <a:ext cx="7029933" cy="4613393"/>
          </a:xfrm>
          <a:custGeom>
            <a:avLst/>
            <a:gdLst/>
            <a:ahLst/>
            <a:cxnLst/>
            <a:rect r="r" b="b" t="t" l="l"/>
            <a:pathLst>
              <a:path h="4613393" w="7029933">
                <a:moveTo>
                  <a:pt x="0" y="0"/>
                </a:moveTo>
                <a:lnTo>
                  <a:pt x="7029933" y="0"/>
                </a:lnTo>
                <a:lnTo>
                  <a:pt x="7029933" y="4613393"/>
                </a:lnTo>
                <a:lnTo>
                  <a:pt x="0" y="4613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939382"/>
            <a:ext cx="16230600" cy="526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I 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swim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You 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swim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We 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swim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They 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swim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He 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swim</a:t>
            </a:r>
            <a:r>
              <a:rPr lang="en-US" sz="3999">
                <a:solidFill>
                  <a:srgbClr val="EE4131"/>
                </a:solidFill>
                <a:latin typeface="Poppins Bold Italics"/>
              </a:rPr>
              <a:t>s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She 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swim</a:t>
            </a:r>
            <a:r>
              <a:rPr lang="en-US" sz="3999">
                <a:solidFill>
                  <a:srgbClr val="EE4131"/>
                </a:solidFill>
                <a:latin typeface="Poppins Bold Italics"/>
              </a:rPr>
              <a:t>s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It 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swim</a:t>
            </a:r>
            <a:r>
              <a:rPr lang="en-US" sz="3999">
                <a:solidFill>
                  <a:srgbClr val="EE4131"/>
                </a:solidFill>
                <a:latin typeface="Poppins Bold Italics"/>
              </a:rPr>
              <a:t>s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000078">
            <a:off x="2207510" y="4246309"/>
            <a:ext cx="2294362" cy="2223445"/>
          </a:xfrm>
          <a:custGeom>
            <a:avLst/>
            <a:gdLst/>
            <a:ahLst/>
            <a:cxnLst/>
            <a:rect r="r" b="b" t="t" l="l"/>
            <a:pathLst>
              <a:path h="2223445" w="2294362">
                <a:moveTo>
                  <a:pt x="0" y="0"/>
                </a:moveTo>
                <a:lnTo>
                  <a:pt x="2294361" y="0"/>
                </a:lnTo>
                <a:lnTo>
                  <a:pt x="2294361" y="2223445"/>
                </a:lnTo>
                <a:lnTo>
                  <a:pt x="0" y="2223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14425"/>
            <a:ext cx="16230600" cy="142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FF914D"/>
                </a:solidFill>
                <a:latin typeface="Monkey"/>
              </a:rPr>
              <a:t>HOW TO FORM?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38403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We form Present Simple </a:t>
            </a:r>
            <a:r>
              <a:rPr lang="en-US" sz="3999">
                <a:solidFill>
                  <a:srgbClr val="000000"/>
                </a:solidFill>
                <a:latin typeface="Poppins Bold"/>
              </a:rPr>
              <a:t>Positive</a:t>
            </a:r>
            <a:r>
              <a:rPr lang="en-US" sz="3999">
                <a:solidFill>
                  <a:srgbClr val="000000"/>
                </a:solidFill>
                <a:latin typeface="Poppins"/>
              </a:rPr>
              <a:t> like this: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8094" y="6383477"/>
            <a:ext cx="3453193" cy="2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3344">
                <a:solidFill>
                  <a:srgbClr val="000000"/>
                </a:solidFill>
                <a:latin typeface="Poppins"/>
              </a:rPr>
              <a:t>Third person</a:t>
            </a:r>
          </a:p>
          <a:p>
            <a:pPr algn="ctr">
              <a:lnSpc>
                <a:spcPts val="4314"/>
              </a:lnSpc>
            </a:pPr>
            <a:r>
              <a:rPr lang="en-US" sz="3344">
                <a:solidFill>
                  <a:srgbClr val="000000"/>
                </a:solidFill>
                <a:latin typeface="Poppins"/>
              </a:rPr>
              <a:t>singular subjects take</a:t>
            </a:r>
          </a:p>
          <a:p>
            <a:pPr algn="ctr">
              <a:lnSpc>
                <a:spcPts val="4314"/>
              </a:lnSpc>
            </a:pPr>
            <a:r>
              <a:rPr lang="en-US" sz="3344">
                <a:solidFill>
                  <a:srgbClr val="000000"/>
                </a:solidFill>
                <a:latin typeface="Poppins Bold"/>
              </a:rPr>
              <a:t>-s</a:t>
            </a:r>
            <a:r>
              <a:rPr lang="en-US" sz="3344">
                <a:solidFill>
                  <a:srgbClr val="000000"/>
                </a:solidFill>
                <a:latin typeface="Poppins"/>
              </a:rPr>
              <a:t>, -</a:t>
            </a:r>
            <a:r>
              <a:rPr lang="en-US" sz="3344">
                <a:solidFill>
                  <a:srgbClr val="000000"/>
                </a:solidFill>
                <a:latin typeface="Poppins Bold"/>
              </a:rPr>
              <a:t>es</a:t>
            </a:r>
            <a:r>
              <a:rPr lang="en-US" sz="3344">
                <a:solidFill>
                  <a:srgbClr val="000000"/>
                </a:solidFill>
                <a:latin typeface="Poppins"/>
              </a:rPr>
              <a:t> or -</a:t>
            </a:r>
            <a:r>
              <a:rPr lang="en-US" sz="3344">
                <a:solidFill>
                  <a:srgbClr val="000000"/>
                </a:solidFill>
                <a:latin typeface="Poppins Bold"/>
              </a:rPr>
              <a:t>ies</a:t>
            </a:r>
            <a:r>
              <a:rPr lang="en-US" sz="3344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618950" y="3462278"/>
            <a:ext cx="2987854" cy="160597"/>
          </a:xfrm>
          <a:custGeom>
            <a:avLst/>
            <a:gdLst/>
            <a:ahLst/>
            <a:cxnLst/>
            <a:rect r="r" b="b" t="t" l="l"/>
            <a:pathLst>
              <a:path h="160597" w="2987854">
                <a:moveTo>
                  <a:pt x="0" y="0"/>
                </a:moveTo>
                <a:lnTo>
                  <a:pt x="2987854" y="0"/>
                </a:lnTo>
                <a:lnTo>
                  <a:pt x="2987854" y="160597"/>
                </a:lnTo>
                <a:lnTo>
                  <a:pt x="0" y="16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9E26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3062" y="601025"/>
            <a:ext cx="16981875" cy="9084951"/>
            <a:chOff x="0" y="0"/>
            <a:chExt cx="4472593" cy="2392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72593" cy="2392744"/>
            </a:xfrm>
            <a:custGeom>
              <a:avLst/>
              <a:gdLst/>
              <a:ahLst/>
              <a:cxnLst/>
              <a:rect r="r" b="b" t="t" l="l"/>
              <a:pathLst>
                <a:path h="2392744" w="4472593">
                  <a:moveTo>
                    <a:pt x="23251" y="0"/>
                  </a:moveTo>
                  <a:lnTo>
                    <a:pt x="4449342" y="0"/>
                  </a:lnTo>
                  <a:cubicBezTo>
                    <a:pt x="4455508" y="0"/>
                    <a:pt x="4461422" y="2450"/>
                    <a:pt x="4465782" y="6810"/>
                  </a:cubicBezTo>
                  <a:cubicBezTo>
                    <a:pt x="4470143" y="11170"/>
                    <a:pt x="4472593" y="17084"/>
                    <a:pt x="4472593" y="23251"/>
                  </a:cubicBezTo>
                  <a:lnTo>
                    <a:pt x="4472593" y="2369494"/>
                  </a:lnTo>
                  <a:cubicBezTo>
                    <a:pt x="4472593" y="2382335"/>
                    <a:pt x="4462183" y="2392744"/>
                    <a:pt x="4449342" y="2392744"/>
                  </a:cubicBezTo>
                  <a:lnTo>
                    <a:pt x="23251" y="2392744"/>
                  </a:lnTo>
                  <a:cubicBezTo>
                    <a:pt x="17084" y="2392744"/>
                    <a:pt x="11170" y="2390295"/>
                    <a:pt x="6810" y="2385934"/>
                  </a:cubicBezTo>
                  <a:cubicBezTo>
                    <a:pt x="2450" y="2381574"/>
                    <a:pt x="0" y="2375660"/>
                    <a:pt x="0" y="2369494"/>
                  </a:cubicBezTo>
                  <a:lnTo>
                    <a:pt x="0" y="23251"/>
                  </a:lnTo>
                  <a:cubicBezTo>
                    <a:pt x="0" y="17084"/>
                    <a:pt x="2450" y="11170"/>
                    <a:pt x="6810" y="6810"/>
                  </a:cubicBezTo>
                  <a:cubicBezTo>
                    <a:pt x="11170" y="2450"/>
                    <a:pt x="17084" y="0"/>
                    <a:pt x="2325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72593" cy="2430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939382"/>
            <a:ext cx="16230600" cy="526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I 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don't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 eat meat.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You 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don't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 eat meat.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We 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don't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 eat meat.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They 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don't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 eat meat.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He </a:t>
            </a:r>
            <a:r>
              <a:rPr lang="en-US" sz="3999">
                <a:solidFill>
                  <a:srgbClr val="EE4527"/>
                </a:solidFill>
                <a:latin typeface="Poppins Bold Italics"/>
              </a:rPr>
              <a:t>doesn't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 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eat meat.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She </a:t>
            </a:r>
            <a:r>
              <a:rPr lang="en-US" sz="3999">
                <a:solidFill>
                  <a:srgbClr val="EE4527"/>
                </a:solidFill>
                <a:latin typeface="Poppins Bold Italics"/>
              </a:rPr>
              <a:t>doesn't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 eat meat.</a:t>
            </a:r>
          </a:p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00000"/>
                </a:solidFill>
                <a:latin typeface="Poppins Italics"/>
              </a:rPr>
              <a:t>It </a:t>
            </a:r>
            <a:r>
              <a:rPr lang="en-US" sz="3999">
                <a:solidFill>
                  <a:srgbClr val="EE4527"/>
                </a:solidFill>
                <a:latin typeface="Poppins Bold Italics"/>
              </a:rPr>
              <a:t>doesn't</a:t>
            </a:r>
            <a:r>
              <a:rPr lang="en-US" sz="3999">
                <a:solidFill>
                  <a:srgbClr val="000000"/>
                </a:solidFill>
                <a:latin typeface="Poppins Bold Italics"/>
              </a:rPr>
              <a:t> </a:t>
            </a:r>
            <a:r>
              <a:rPr lang="en-US" sz="3999">
                <a:solidFill>
                  <a:srgbClr val="000000"/>
                </a:solidFill>
                <a:latin typeface="Poppins Italics"/>
              </a:rPr>
              <a:t>eat meat.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000078">
            <a:off x="2207510" y="4246309"/>
            <a:ext cx="2294362" cy="2223445"/>
          </a:xfrm>
          <a:custGeom>
            <a:avLst/>
            <a:gdLst/>
            <a:ahLst/>
            <a:cxnLst/>
            <a:rect r="r" b="b" t="t" l="l"/>
            <a:pathLst>
              <a:path h="2223445" w="2294362">
                <a:moveTo>
                  <a:pt x="0" y="0"/>
                </a:moveTo>
                <a:lnTo>
                  <a:pt x="2294361" y="0"/>
                </a:lnTo>
                <a:lnTo>
                  <a:pt x="2294361" y="2223445"/>
                </a:lnTo>
                <a:lnTo>
                  <a:pt x="0" y="2223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14425"/>
            <a:ext cx="16230600" cy="142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9999">
                <a:solidFill>
                  <a:srgbClr val="FF914D"/>
                </a:solidFill>
                <a:latin typeface="Monkey"/>
              </a:rPr>
              <a:t>HOW TO FORM?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938403"/>
            <a:ext cx="162306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Poppins"/>
              </a:rPr>
              <a:t>We form Present Simple </a:t>
            </a:r>
            <a:r>
              <a:rPr lang="en-US" sz="3999">
                <a:solidFill>
                  <a:srgbClr val="000000"/>
                </a:solidFill>
                <a:latin typeface="Poppins Bold"/>
              </a:rPr>
              <a:t>Negative</a:t>
            </a:r>
            <a:r>
              <a:rPr lang="en-US" sz="3999">
                <a:solidFill>
                  <a:srgbClr val="000000"/>
                </a:solidFill>
                <a:latin typeface="Poppins"/>
              </a:rPr>
              <a:t> like this: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28094" y="6383477"/>
            <a:ext cx="3453193" cy="2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4"/>
              </a:lnSpc>
            </a:pPr>
            <a:r>
              <a:rPr lang="en-US" sz="3344">
                <a:solidFill>
                  <a:srgbClr val="000000"/>
                </a:solidFill>
                <a:latin typeface="Poppins"/>
              </a:rPr>
              <a:t>Third person</a:t>
            </a:r>
          </a:p>
          <a:p>
            <a:pPr algn="ctr">
              <a:lnSpc>
                <a:spcPts val="4314"/>
              </a:lnSpc>
            </a:pPr>
            <a:r>
              <a:rPr lang="en-US" sz="3344">
                <a:solidFill>
                  <a:srgbClr val="000000"/>
                </a:solidFill>
                <a:latin typeface="Poppins"/>
              </a:rPr>
              <a:t>singular subjects take</a:t>
            </a:r>
          </a:p>
          <a:p>
            <a:pPr algn="ctr">
              <a:lnSpc>
                <a:spcPts val="4314"/>
              </a:lnSpc>
            </a:pPr>
            <a:r>
              <a:rPr lang="en-US" sz="3344">
                <a:solidFill>
                  <a:srgbClr val="000000"/>
                </a:solidFill>
                <a:latin typeface="Poppins Bold"/>
              </a:rPr>
              <a:t>doesn't</a:t>
            </a:r>
            <a:r>
              <a:rPr lang="en-US" sz="3344">
                <a:solidFill>
                  <a:srgbClr val="000000"/>
                </a:solidFill>
                <a:latin typeface="Poppins"/>
              </a:rPr>
              <a:t>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863003" y="4913883"/>
            <a:ext cx="4192395" cy="6004732"/>
          </a:xfrm>
          <a:custGeom>
            <a:avLst/>
            <a:gdLst/>
            <a:ahLst/>
            <a:cxnLst/>
            <a:rect r="r" b="b" t="t" l="l"/>
            <a:pathLst>
              <a:path h="6004732" w="4192395">
                <a:moveTo>
                  <a:pt x="0" y="0"/>
                </a:moveTo>
                <a:lnTo>
                  <a:pt x="4192395" y="0"/>
                </a:lnTo>
                <a:lnTo>
                  <a:pt x="4192395" y="6004732"/>
                </a:lnTo>
                <a:lnTo>
                  <a:pt x="0" y="600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18950" y="3462278"/>
            <a:ext cx="2987854" cy="160597"/>
          </a:xfrm>
          <a:custGeom>
            <a:avLst/>
            <a:gdLst/>
            <a:ahLst/>
            <a:cxnLst/>
            <a:rect r="r" b="b" t="t" l="l"/>
            <a:pathLst>
              <a:path h="160597" w="2987854">
                <a:moveTo>
                  <a:pt x="0" y="0"/>
                </a:moveTo>
                <a:lnTo>
                  <a:pt x="2987854" y="0"/>
                </a:lnTo>
                <a:lnTo>
                  <a:pt x="2987854" y="160597"/>
                </a:lnTo>
                <a:lnTo>
                  <a:pt x="0" y="1605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DAGG6G-pQwg</dc:identifier>
  <dcterms:modified xsi:type="dcterms:W3CDTF">2011-08-01T06:04:30Z</dcterms:modified>
  <cp:revision>1</cp:revision>
  <dc:title>GRAMMAR PRESENTATION by MR. STEFANO</dc:title>
</cp:coreProperties>
</file>